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1" r:id="rId9"/>
    <p:sldId id="262" r:id="rId10"/>
    <p:sldId id="270" r:id="rId11"/>
    <p:sldId id="271" r:id="rId12"/>
    <p:sldId id="272" r:id="rId13"/>
    <p:sldId id="273" r:id="rId14"/>
    <p:sldId id="275" r:id="rId15"/>
    <p:sldId id="274" r:id="rId16"/>
    <p:sldId id="263" r:id="rId17"/>
    <p:sldId id="264" r:id="rId18"/>
    <p:sldId id="265" r:id="rId19"/>
    <p:sldId id="266" r:id="rId20"/>
    <p:sldId id="267" r:id="rId21"/>
  </p:sldIdLst>
  <p:sldSz cx="18288000" cy="10287000"/>
  <p:notesSz cx="10287000" cy="18288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54" d="100"/>
          <a:sy n="54" d="100"/>
        </p:scale>
        <p:origin x="114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D196B-A13A-4410-9A1B-E83EF2054C47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2A0FE-2A1A-4A93-950E-5EA923DBE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20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2A0FE-2A1A-4A93-950E-5EA923DBEA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26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7BC82E-B699-4B13-9CE2-DE80AFDDFD2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F74734-CE8C-44FF-81FA-ABBBD25F7B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2DD3CF21-48B2-4D92-BDB6-0CDC306C445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BD5CB-B7F1-44EE-B6D2-8EDF089CA4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60300D-189E-40B1-887F-955D2157C6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593E054B-A6E6-44A9-ACCD-669AA80C611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04D53F-80C2-440B-860F-B89FBB3E465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A15732-200B-4409-8514-1B77A0F4C5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A1C85774-6527-4825-8375-19EFAEA9208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A459D7-3E55-4999-9418-85F7AEC8B0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26AFE-D8F1-4D25-8499-DB644B816C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08619453-7651-493A-87A2-50DC4D403D4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8A3EBA-5FBD-4703-BFF6-DB8F0CBF8C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DFE706-73B2-42A6-992E-CD303B30BF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00A68E9B-5F59-40F6-AEC6-358F8D3635C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ACF6F8-A491-4F84-8723-1B3AD99383D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0EB09-A829-4B13-AE0E-E372C17AA68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A475390C-13CE-4B7F-BD95-279E955B6A95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3558DA-2F15-44A0-983D-37A5556FDB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FA8E82-ECCF-43B7-917C-8C6AFD8390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303C8792-9DDE-4D58-989F-24B942347548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D8B4EF-1C52-48DE-807B-9445AD6C9D2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3506F9-15BD-46F9-B998-440BB073E5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FA24DC2E-D9F2-47A4-943C-E5C56D03FFA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A85CD1-37C0-4068-9CF3-2913B61DA4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405F48-4B0D-47F6-95A1-90A93C9406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3A698D72-D88A-4548-BE0D-B6BFBD6CB824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E62FDB-AE24-436F-B10B-399DB71A6C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653574-1686-4913-B3DE-E8262EDCB6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9B5B05FE-EA9C-4705-8455-A6D7770EC400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864151-3912-4E96-88AA-AA6D5F48AF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C5B25-D9E1-473B-B14A-3FF29569C2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6651096-F77E-41F5-BA9D-90802592806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F9B67E-7898-4968-886E-04D78AFBA28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09D1AB-7682-4CAA-9DE0-3BE3BBD7E2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AB9F1E6B-05C9-4253-900F-735EAABAB29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B7093A83-9A0B-419E-B6D7-E1340FE208F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5246360" y="9314873"/>
            <a:ext cx="2133360" cy="364680"/>
          </a:xfrm>
          <a:prstGeom prst="rect">
            <a:avLst/>
          </a:prstGeom>
        </p:spPr>
        <p:txBody>
          <a:bodyPr/>
          <a:lstStyle>
            <a:lvl1pPr>
              <a:defRPr sz="2400" b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‹#›</a:t>
            </a:fld>
            <a:endParaRPr lang="en-US" spc="-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3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"/>
          <p:cNvGrpSpPr/>
          <p:nvPr/>
        </p:nvGrpSpPr>
        <p:grpSpPr>
          <a:xfrm>
            <a:off x="8763120" y="800280"/>
            <a:ext cx="4445280" cy="4789080"/>
            <a:chOff x="8763120" y="800280"/>
            <a:chExt cx="4445280" cy="4789080"/>
          </a:xfrm>
        </p:grpSpPr>
        <p:pic>
          <p:nvPicPr>
            <p:cNvPr id="42" name="Object 2"/>
            <p:cNvPicPr/>
            <p:nvPr/>
          </p:nvPicPr>
          <p:blipFill>
            <a:blip r:embed="rId2"/>
            <a:stretch/>
          </p:blipFill>
          <p:spPr>
            <a:xfrm>
              <a:off x="8763120" y="800280"/>
              <a:ext cx="4445280" cy="47890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" name="Group 2"/>
          <p:cNvGrpSpPr/>
          <p:nvPr/>
        </p:nvGrpSpPr>
        <p:grpSpPr>
          <a:xfrm>
            <a:off x="1717560" y="7938360"/>
            <a:ext cx="22485600" cy="20520"/>
            <a:chOff x="1717560" y="7938360"/>
            <a:chExt cx="22485600" cy="20520"/>
          </a:xfrm>
        </p:grpSpPr>
        <p:pic>
          <p:nvPicPr>
            <p:cNvPr id="44" name="Object 6"/>
            <p:cNvPicPr/>
            <p:nvPr/>
          </p:nvPicPr>
          <p:blipFill>
            <a:blip r:embed="rId3"/>
            <a:stretch/>
          </p:blipFill>
          <p:spPr>
            <a:xfrm>
              <a:off x="1717560" y="7938360"/>
              <a:ext cx="22485600" cy="20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5" name="Object 8"/>
          <p:cNvPicPr/>
          <p:nvPr/>
        </p:nvPicPr>
        <p:blipFill>
          <a:blip r:embed="rId4"/>
          <a:stretch/>
        </p:blipFill>
        <p:spPr>
          <a:xfrm>
            <a:off x="5893556" y="7234560"/>
            <a:ext cx="5319360" cy="73116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328426" y="3422932"/>
            <a:ext cx="6501565" cy="24596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0" strike="noStrike" spc="-1" dirty="0" err="1">
                <a:solidFill>
                  <a:srgbClr val="FFFFFF"/>
                </a:solidFill>
                <a:latin typeface="HY견고딕"/>
                <a:ea typeface="HY견고딕"/>
              </a:rPr>
              <a:t>Catchi-Nichi</a:t>
            </a:r>
            <a:r>
              <a:rPr lang="en-US" sz="11500" b="0" strike="noStrike" spc="-1" dirty="0">
                <a:solidFill>
                  <a:srgbClr val="FFFFFF"/>
                </a:solidFill>
                <a:latin typeface="HY견고딕"/>
                <a:ea typeface="HY견고딕"/>
              </a:rPr>
              <a:t> </a:t>
            </a:r>
            <a:endParaRPr lang="en-US" sz="115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F8EC7-67FF-40FB-B51D-789AE981E246}"/>
              </a:ext>
            </a:extLst>
          </p:cNvPr>
          <p:cNvSpPr txBox="1"/>
          <p:nvPr/>
        </p:nvSpPr>
        <p:spPr>
          <a:xfrm>
            <a:off x="1717560" y="7234560"/>
            <a:ext cx="531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뜨겁게 이기지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8FAF5A-8C4F-437B-BA87-A84F5269F92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</a:t>
            </a:fld>
            <a:endParaRPr lang="en-US" spc="-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" name="Google Shape;144;p19">
            <a:extLst>
              <a:ext uri="{FF2B5EF4-FFF2-40B4-BE49-F238E27FC236}">
                <a16:creationId xmlns:a16="http://schemas.microsoft.com/office/drawing/2014/main" id="{995EF9D5-D7BD-4F59-AD93-BBB86290CC3A}"/>
              </a:ext>
            </a:extLst>
          </p:cNvPr>
          <p:cNvSpPr txBox="1"/>
          <p:nvPr/>
        </p:nvSpPr>
        <p:spPr>
          <a:xfrm>
            <a:off x="1431720" y="3036177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9A30AE"/>
              </a:buClr>
              <a:buSzPts val="3600"/>
              <a:buFont typeface="Calibri"/>
              <a:buAutoNum type="arabicPeriod"/>
            </a:pPr>
            <a:r>
              <a:rPr lang="en-US" sz="3600" b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추천 알고리즘 - 개별추천</a:t>
            </a:r>
            <a:endParaRPr sz="3600" b="1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45;p19">
            <a:extLst>
              <a:ext uri="{FF2B5EF4-FFF2-40B4-BE49-F238E27FC236}">
                <a16:creationId xmlns:a16="http://schemas.microsoft.com/office/drawing/2014/main" id="{FB07186B-A5DE-4BCC-A4FF-5E83B22D58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720" y="3775077"/>
            <a:ext cx="9527399" cy="558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6;p19">
            <a:extLst>
              <a:ext uri="{FF2B5EF4-FFF2-40B4-BE49-F238E27FC236}">
                <a16:creationId xmlns:a16="http://schemas.microsoft.com/office/drawing/2014/main" id="{41FE7FB8-FFE2-4BA1-9791-323063A33E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4495" y="7619139"/>
            <a:ext cx="7494304" cy="10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540067-1343-4DFE-A32D-2C619E4C3B3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10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342854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" name="Google Shape;166;p21">
            <a:extLst>
              <a:ext uri="{FF2B5EF4-FFF2-40B4-BE49-F238E27FC236}">
                <a16:creationId xmlns:a16="http://schemas.microsoft.com/office/drawing/2014/main" id="{C08EB4C0-B0BE-4EE2-BBDA-18C0802D7831}"/>
              </a:ext>
            </a:extLst>
          </p:cNvPr>
          <p:cNvSpPr txBox="1"/>
          <p:nvPr/>
        </p:nvSpPr>
        <p:spPr>
          <a:xfrm>
            <a:off x="1432837" y="3026949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9A30AE"/>
              </a:buClr>
              <a:buSzPts val="3600"/>
            </a:pP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유사한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향수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endParaRPr sz="3600" b="1" dirty="0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67;p21">
            <a:extLst>
              <a:ext uri="{FF2B5EF4-FFF2-40B4-BE49-F238E27FC236}">
                <a16:creationId xmlns:a16="http://schemas.microsoft.com/office/drawing/2014/main" id="{C89AE919-9AEE-4701-ADFE-A4F6BC073B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437" y="4230274"/>
            <a:ext cx="13521126" cy="42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8;p21">
            <a:extLst>
              <a:ext uri="{FF2B5EF4-FFF2-40B4-BE49-F238E27FC236}">
                <a16:creationId xmlns:a16="http://schemas.microsoft.com/office/drawing/2014/main" id="{3EEBC261-C456-47AB-9523-F141161716A7}"/>
              </a:ext>
            </a:extLst>
          </p:cNvPr>
          <p:cNvSpPr txBox="1"/>
          <p:nvPr/>
        </p:nvSpPr>
        <p:spPr>
          <a:xfrm>
            <a:off x="6283210" y="8839907"/>
            <a:ext cx="571906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Nanum Gothic"/>
                <a:ea typeface="Nanum Gothic"/>
                <a:cs typeface="Nanum Gothic"/>
                <a:sym typeface="Nanum Gothic"/>
              </a:rPr>
              <a:t>사용자의 리뷰를 활용하여 </a:t>
            </a:r>
            <a:endParaRPr lang="en-US" altLang="ko-KR" sz="24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Nanum Gothic"/>
                <a:ea typeface="Nanum Gothic"/>
                <a:cs typeface="Nanum Gothic"/>
                <a:sym typeface="Nanum Gothic"/>
              </a:rPr>
              <a:t>향수들 사이의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cosine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유사도를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구한다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24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FB27FA-619D-4BB8-9547-5B5D3024E1F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11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141456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" name="Google Shape;177;p22">
            <a:extLst>
              <a:ext uri="{FF2B5EF4-FFF2-40B4-BE49-F238E27FC236}">
                <a16:creationId xmlns:a16="http://schemas.microsoft.com/office/drawing/2014/main" id="{D2FE581E-88AA-4642-80FF-540A552AAD07}"/>
              </a:ext>
            </a:extLst>
          </p:cNvPr>
          <p:cNvSpPr txBox="1"/>
          <p:nvPr/>
        </p:nvSpPr>
        <p:spPr>
          <a:xfrm>
            <a:off x="1431720" y="2950914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2. 사진 검색 - google vision OCR</a:t>
            </a:r>
            <a:endParaRPr sz="3600" b="1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8;p22">
            <a:extLst>
              <a:ext uri="{FF2B5EF4-FFF2-40B4-BE49-F238E27FC236}">
                <a16:creationId xmlns:a16="http://schemas.microsoft.com/office/drawing/2014/main" id="{C1DAB3ED-5468-4987-A8A1-1B437FDE1851}"/>
              </a:ext>
            </a:extLst>
          </p:cNvPr>
          <p:cNvSpPr txBox="1"/>
          <p:nvPr/>
        </p:nvSpPr>
        <p:spPr>
          <a:xfrm>
            <a:off x="2447770" y="5755852"/>
            <a:ext cx="5165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영문으로 된 상품명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필기체로 쓰여진 이름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" name="Google Shape;179;p22">
            <a:extLst>
              <a:ext uri="{FF2B5EF4-FFF2-40B4-BE49-F238E27FC236}">
                <a16:creationId xmlns:a16="http://schemas.microsoft.com/office/drawing/2014/main" id="{00363128-43DB-4976-A5D7-3B500B62FE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542" t="15462" r="27968"/>
          <a:stretch/>
        </p:blipFill>
        <p:spPr>
          <a:xfrm>
            <a:off x="9386870" y="2950914"/>
            <a:ext cx="3550879" cy="69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0;p22">
            <a:extLst>
              <a:ext uri="{FF2B5EF4-FFF2-40B4-BE49-F238E27FC236}">
                <a16:creationId xmlns:a16="http://schemas.microsoft.com/office/drawing/2014/main" id="{0956D124-BDA4-4098-BBDA-12A1C03EFE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68395" y="5143478"/>
            <a:ext cx="1703175" cy="25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55587F-40F0-44F6-9F89-109B21C7E4C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12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3449624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" name="Google Shape;226;p26">
            <a:extLst>
              <a:ext uri="{FF2B5EF4-FFF2-40B4-BE49-F238E27FC236}">
                <a16:creationId xmlns:a16="http://schemas.microsoft.com/office/drawing/2014/main" id="{2E73616C-5349-489B-BF99-6464780DE836}"/>
              </a:ext>
            </a:extLst>
          </p:cNvPr>
          <p:cNvSpPr txBox="1"/>
          <p:nvPr/>
        </p:nvSpPr>
        <p:spPr>
          <a:xfrm>
            <a:off x="1400884" y="3066682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2. 사진 검색 - YOLOv5</a:t>
            </a:r>
            <a:endParaRPr sz="3600" b="1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27;p26">
            <a:extLst>
              <a:ext uri="{FF2B5EF4-FFF2-40B4-BE49-F238E27FC236}">
                <a16:creationId xmlns:a16="http://schemas.microsoft.com/office/drawing/2014/main" id="{96549CE5-CB4F-4414-B09F-AEF7B08F8F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104" r="9526"/>
          <a:stretch/>
        </p:blipFill>
        <p:spPr>
          <a:xfrm>
            <a:off x="1400884" y="4217460"/>
            <a:ext cx="9852652" cy="53151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8;p26">
            <a:extLst>
              <a:ext uri="{FF2B5EF4-FFF2-40B4-BE49-F238E27FC236}">
                <a16:creationId xmlns:a16="http://schemas.microsoft.com/office/drawing/2014/main" id="{297889A0-CC50-4767-95FC-48EDD9D79699}"/>
              </a:ext>
            </a:extLst>
          </p:cNvPr>
          <p:cNvSpPr txBox="1"/>
          <p:nvPr/>
        </p:nvSpPr>
        <p:spPr>
          <a:xfrm>
            <a:off x="12171759" y="5600385"/>
            <a:ext cx="41895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LabelImg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1767개의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라벨링</a:t>
            </a: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ko-KR" altLang="en-US" sz="2400" dirty="0">
                <a:latin typeface="Calibri"/>
                <a:ea typeface="Calibri"/>
                <a:cs typeface="Calibri"/>
                <a:sym typeface="Calibri"/>
              </a:rPr>
              <a:t>회전</a:t>
            </a:r>
            <a:r>
              <a:rPr lang="en-US" altLang="ko-KR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latin typeface="Calibri"/>
                <a:ea typeface="Calibri"/>
                <a:cs typeface="Calibri"/>
                <a:sym typeface="Calibri"/>
              </a:rPr>
              <a:t>채도</a:t>
            </a:r>
            <a:r>
              <a:rPr lang="en-US" altLang="ko-KR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latin typeface="Calibri"/>
                <a:ea typeface="Calibri"/>
                <a:cs typeface="Calibri"/>
                <a:sym typeface="Calibri"/>
              </a:rPr>
              <a:t>명도 등의 값을 변환시켜 </a:t>
            </a:r>
            <a:r>
              <a:rPr lang="en-US" altLang="ko-KR" sz="2400" dirty="0">
                <a:latin typeface="Calibri"/>
                <a:ea typeface="Calibri"/>
                <a:cs typeface="Calibri"/>
                <a:sym typeface="Calibri"/>
              </a:rPr>
              <a:t>Augmentation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7CDCFF-DFBB-4744-B135-EF9B7453325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13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3914290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" name="Google Shape;248;p28">
            <a:extLst>
              <a:ext uri="{FF2B5EF4-FFF2-40B4-BE49-F238E27FC236}">
                <a16:creationId xmlns:a16="http://schemas.microsoft.com/office/drawing/2014/main" id="{284E65E0-E287-4D8E-8B70-851DFCFA2DBE}"/>
              </a:ext>
            </a:extLst>
          </p:cNvPr>
          <p:cNvSpPr txBox="1"/>
          <p:nvPr/>
        </p:nvSpPr>
        <p:spPr>
          <a:xfrm>
            <a:off x="1431720" y="3059550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사진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- YOLOv5</a:t>
            </a:r>
            <a:endParaRPr sz="3600" b="1" dirty="0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49;p28">
            <a:extLst>
              <a:ext uri="{FF2B5EF4-FFF2-40B4-BE49-F238E27FC236}">
                <a16:creationId xmlns:a16="http://schemas.microsoft.com/office/drawing/2014/main" id="{8B518EDA-342C-4CDC-8F34-1C2FF5A4CE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341"/>
          <a:stretch/>
        </p:blipFill>
        <p:spPr>
          <a:xfrm>
            <a:off x="1794745" y="3950850"/>
            <a:ext cx="4396275" cy="5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0;p28">
            <a:extLst>
              <a:ext uri="{FF2B5EF4-FFF2-40B4-BE49-F238E27FC236}">
                <a16:creationId xmlns:a16="http://schemas.microsoft.com/office/drawing/2014/main" id="{F89B0B46-02B4-4B84-A6F4-7F9384CD0B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941"/>
          <a:stretch/>
        </p:blipFill>
        <p:spPr>
          <a:xfrm>
            <a:off x="7262295" y="3950850"/>
            <a:ext cx="4396275" cy="548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51;p28">
            <a:extLst>
              <a:ext uri="{FF2B5EF4-FFF2-40B4-BE49-F238E27FC236}">
                <a16:creationId xmlns:a16="http://schemas.microsoft.com/office/drawing/2014/main" id="{34121E8A-A8A2-4CD2-A170-70DC53FA2F9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1893"/>
          <a:stretch/>
        </p:blipFill>
        <p:spPr>
          <a:xfrm>
            <a:off x="12474745" y="3960375"/>
            <a:ext cx="4335500" cy="55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52;p28">
            <a:extLst>
              <a:ext uri="{FF2B5EF4-FFF2-40B4-BE49-F238E27FC236}">
                <a16:creationId xmlns:a16="http://schemas.microsoft.com/office/drawing/2014/main" id="{E6B7A671-6711-4F32-8A1F-7F96FB40CFAE}"/>
              </a:ext>
            </a:extLst>
          </p:cNvPr>
          <p:cNvSpPr txBox="1"/>
          <p:nvPr/>
        </p:nvSpPr>
        <p:spPr>
          <a:xfrm flipH="1">
            <a:off x="3258220" y="9551575"/>
            <a:ext cx="293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YOLOv5m6-416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53;p28">
            <a:extLst>
              <a:ext uri="{FF2B5EF4-FFF2-40B4-BE49-F238E27FC236}">
                <a16:creationId xmlns:a16="http://schemas.microsoft.com/office/drawing/2014/main" id="{9DC42420-E14B-4256-88F6-AE4A013D25EE}"/>
              </a:ext>
            </a:extLst>
          </p:cNvPr>
          <p:cNvSpPr txBox="1"/>
          <p:nvPr/>
        </p:nvSpPr>
        <p:spPr>
          <a:xfrm flipH="1">
            <a:off x="8725770" y="9551575"/>
            <a:ext cx="293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YOLOv5s6-640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54;p28">
            <a:extLst>
              <a:ext uri="{FF2B5EF4-FFF2-40B4-BE49-F238E27FC236}">
                <a16:creationId xmlns:a16="http://schemas.microsoft.com/office/drawing/2014/main" id="{4A72C9D5-5B00-400D-9E90-783930018697}"/>
              </a:ext>
            </a:extLst>
          </p:cNvPr>
          <p:cNvSpPr txBox="1"/>
          <p:nvPr/>
        </p:nvSpPr>
        <p:spPr>
          <a:xfrm flipH="1">
            <a:off x="14349583" y="9551575"/>
            <a:ext cx="293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YOLOv5s6-416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64A41-7D9C-46D4-A08F-A90911E754A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14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131787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F94E73-6A03-44D1-9B57-6009E13A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69" y="3784572"/>
            <a:ext cx="11130942" cy="54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48;p28">
            <a:extLst>
              <a:ext uri="{FF2B5EF4-FFF2-40B4-BE49-F238E27FC236}">
                <a16:creationId xmlns:a16="http://schemas.microsoft.com/office/drawing/2014/main" id="{E2029F70-9F4B-4155-90C3-012AEC2084BB}"/>
              </a:ext>
            </a:extLst>
          </p:cNvPr>
          <p:cNvSpPr txBox="1"/>
          <p:nvPr/>
        </p:nvSpPr>
        <p:spPr>
          <a:xfrm>
            <a:off x="1431720" y="3059550"/>
            <a:ext cx="1162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사진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err="1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r>
              <a:rPr lang="en-US" sz="3600" b="1" dirty="0">
                <a:solidFill>
                  <a:srgbClr val="9A30AE"/>
                </a:solidFill>
                <a:latin typeface="Calibri"/>
                <a:ea typeface="Calibri"/>
                <a:cs typeface="Calibri"/>
                <a:sym typeface="Calibri"/>
              </a:rPr>
              <a:t> – Semi-Supervised Learning</a:t>
            </a:r>
            <a:endParaRPr sz="3600" b="1" dirty="0">
              <a:solidFill>
                <a:srgbClr val="9A30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356913-289E-4067-8B08-6232048E60A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15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229863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8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10" name="CustomShape 2"/>
          <p:cNvSpPr/>
          <p:nvPr/>
        </p:nvSpPr>
        <p:spPr>
          <a:xfrm>
            <a:off x="1806480" y="2161080"/>
            <a:ext cx="1473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시향 노트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1" name="그림 2" descr="광장이(가) 표시된 사진&#10;&#10;자동 생성된 설명"/>
          <p:cNvPicPr/>
          <p:nvPr/>
        </p:nvPicPr>
        <p:blipFill>
          <a:blip r:embed="rId4"/>
          <a:stretch/>
        </p:blipFill>
        <p:spPr>
          <a:xfrm>
            <a:off x="7228800" y="3009960"/>
            <a:ext cx="3719160" cy="6612120"/>
          </a:xfrm>
          <a:prstGeom prst="rect">
            <a:avLst/>
          </a:prstGeom>
          <a:ln>
            <a:noFill/>
          </a:ln>
        </p:spPr>
      </p:pic>
      <p:pic>
        <p:nvPicPr>
          <p:cNvPr id="112" name="그림 4"/>
          <p:cNvPicPr/>
          <p:nvPr/>
        </p:nvPicPr>
        <p:blipFill>
          <a:blip r:embed="rId5"/>
          <a:stretch/>
        </p:blipFill>
        <p:spPr>
          <a:xfrm>
            <a:off x="2875320" y="3009960"/>
            <a:ext cx="3719160" cy="6612120"/>
          </a:xfrm>
          <a:prstGeom prst="rect">
            <a:avLst/>
          </a:prstGeom>
          <a:ln>
            <a:noFill/>
          </a:ln>
        </p:spPr>
      </p:pic>
      <p:pic>
        <p:nvPicPr>
          <p:cNvPr id="113" name="그림 8" descr="텍스트이(가) 표시된 사진&#10;&#10;자동 생성된 설명"/>
          <p:cNvPicPr/>
          <p:nvPr/>
        </p:nvPicPr>
        <p:blipFill>
          <a:blip r:embed="rId6"/>
          <a:stretch/>
        </p:blipFill>
        <p:spPr>
          <a:xfrm>
            <a:off x="11582280" y="3009960"/>
            <a:ext cx="3719160" cy="66121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3932280" y="9437760"/>
            <a:ext cx="10312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쉽게 사라지는 냄새의 특성을 보완하여 향수에 대한 사용자의 느낌 및 분위기를 적어 기억할 수 있도록 한다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338AC-3911-4637-A0E6-26FADE5C28D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16</a:t>
            </a:fld>
            <a:endParaRPr lang="en-US" spc="-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16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18" name="CustomShape 2"/>
          <p:cNvSpPr/>
          <p:nvPr/>
        </p:nvSpPr>
        <p:spPr>
          <a:xfrm>
            <a:off x="1802880" y="2161080"/>
            <a:ext cx="1583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마이페이지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9" name="그림 3"/>
          <p:cNvPicPr/>
          <p:nvPr/>
        </p:nvPicPr>
        <p:blipFill>
          <a:blip r:embed="rId4"/>
          <a:stretch/>
        </p:blipFill>
        <p:spPr>
          <a:xfrm>
            <a:off x="5029200" y="3009960"/>
            <a:ext cx="5149440" cy="681264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8498706" y="5856120"/>
            <a:ext cx="7384307" cy="11149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마이페이지를 통해 사용자는 본인이 남긴 리뷰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선호하는 향수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Catchi-Nichi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시스템을 통한 선호도 분석 정보 등을 확인하고 관리할 수 있다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662CD5-4198-462D-A99B-F885D997372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17</a:t>
            </a:fld>
            <a:endParaRPr lang="en-US" spc="-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"/>
          <p:cNvPicPr/>
          <p:nvPr/>
        </p:nvPicPr>
        <p:blipFill>
          <a:blip r:embed="rId2"/>
          <a:stretch/>
        </p:blipFill>
        <p:spPr>
          <a:xfrm>
            <a:off x="11320920" y="3083760"/>
            <a:ext cx="5617800" cy="3357000"/>
          </a:xfrm>
          <a:prstGeom prst="rect">
            <a:avLst/>
          </a:prstGeom>
          <a:ln>
            <a:noFill/>
          </a:ln>
        </p:spPr>
      </p:pic>
      <p:grpSp>
        <p:nvGrpSpPr>
          <p:cNvPr id="122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123" name="Object 6"/>
            <p:cNvPicPr/>
            <p:nvPr/>
          </p:nvPicPr>
          <p:blipFill>
            <a:blip r:embed="rId3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4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125" name="Object 9"/>
            <p:cNvPicPr/>
            <p:nvPr/>
          </p:nvPicPr>
          <p:blipFill>
            <a:blip r:embed="rId4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6" name="Group 3"/>
          <p:cNvGrpSpPr/>
          <p:nvPr/>
        </p:nvGrpSpPr>
        <p:grpSpPr>
          <a:xfrm>
            <a:off x="1981080" y="2971440"/>
            <a:ext cx="9681480" cy="7315200"/>
            <a:chOff x="1981080" y="2971440"/>
            <a:chExt cx="9681480" cy="7315200"/>
          </a:xfrm>
        </p:grpSpPr>
        <p:grpSp>
          <p:nvGrpSpPr>
            <p:cNvPr id="127" name="Group 4"/>
            <p:cNvGrpSpPr/>
            <p:nvPr/>
          </p:nvGrpSpPr>
          <p:grpSpPr>
            <a:xfrm>
              <a:off x="1981080" y="2971440"/>
              <a:ext cx="9681480" cy="6994080"/>
              <a:chOff x="1981080" y="2971440"/>
              <a:chExt cx="9681480" cy="6994080"/>
            </a:xfrm>
          </p:grpSpPr>
          <p:grpSp>
            <p:nvGrpSpPr>
              <p:cNvPr id="128" name="Group 5"/>
              <p:cNvGrpSpPr/>
              <p:nvPr/>
            </p:nvGrpSpPr>
            <p:grpSpPr>
              <a:xfrm>
                <a:off x="1981080" y="4409280"/>
                <a:ext cx="5556240" cy="5556240"/>
                <a:chOff x="1981080" y="4409280"/>
                <a:chExt cx="5556240" cy="5556240"/>
              </a:xfrm>
            </p:grpSpPr>
            <p:pic>
              <p:nvPicPr>
                <p:cNvPr id="129" name="Object 2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1981080" y="4409280"/>
                  <a:ext cx="5556240" cy="55562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130" name="Object 15"/>
              <p:cNvPicPr/>
              <p:nvPr/>
            </p:nvPicPr>
            <p:blipFill>
              <a:blip r:embed="rId6"/>
              <a:stretch/>
            </p:blipFill>
            <p:spPr>
              <a:xfrm>
                <a:off x="2853360" y="3238560"/>
                <a:ext cx="3852000" cy="124596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131" name="Group 6"/>
              <p:cNvGrpSpPr/>
              <p:nvPr/>
            </p:nvGrpSpPr>
            <p:grpSpPr>
              <a:xfrm>
                <a:off x="9465840" y="2971440"/>
                <a:ext cx="2196720" cy="2685240"/>
                <a:chOff x="9465840" y="2971440"/>
                <a:chExt cx="2196720" cy="2685240"/>
              </a:xfrm>
            </p:grpSpPr>
            <p:pic>
              <p:nvPicPr>
                <p:cNvPr id="132" name="Object 17"/>
                <p:cNvPicPr/>
                <p:nvPr/>
              </p:nvPicPr>
              <p:blipFill>
                <a:blip r:embed="rId7"/>
                <a:stretch/>
              </p:blipFill>
              <p:spPr>
                <a:xfrm rot="1380000">
                  <a:off x="9863640" y="3152520"/>
                  <a:ext cx="1400400" cy="232272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133" name="Group 7"/>
            <p:cNvGrpSpPr/>
            <p:nvPr/>
          </p:nvGrpSpPr>
          <p:grpSpPr>
            <a:xfrm>
              <a:off x="6998760" y="3493080"/>
              <a:ext cx="3154320" cy="6793560"/>
              <a:chOff x="6998760" y="3493080"/>
              <a:chExt cx="3154320" cy="6793560"/>
            </a:xfrm>
          </p:grpSpPr>
          <p:pic>
            <p:nvPicPr>
              <p:cNvPr id="134" name="Object 13"/>
              <p:cNvPicPr/>
              <p:nvPr/>
            </p:nvPicPr>
            <p:blipFill>
              <a:blip r:embed="rId8"/>
              <a:stretch/>
            </p:blipFill>
            <p:spPr>
              <a:xfrm>
                <a:off x="6998760" y="3493080"/>
                <a:ext cx="3154320" cy="67935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35" name="CustomShape 8"/>
          <p:cNvSpPr/>
          <p:nvPr/>
        </p:nvSpPr>
        <p:spPr>
          <a:xfrm>
            <a:off x="2473560" y="4762440"/>
            <a:ext cx="4571640" cy="493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이번에 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OO</a:t>
            </a: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전자에 입사하고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, </a:t>
            </a: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주변을 보니 나도 자기 관리를 해야할 것 같다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팀장님 향수 좋던데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, </a:t>
            </a:r>
            <a:r>
              <a:rPr lang="ko-KR" sz="2400" b="0" strike="noStrike" spc="-1">
                <a:solidFill>
                  <a:srgbClr val="4F81BD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나도 향수부터 시작해볼까</a:t>
            </a:r>
            <a:r>
              <a:rPr lang="en-US" sz="2400" b="0" strike="noStrike" spc="-1">
                <a:solidFill>
                  <a:srgbClr val="4F81BD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다음주 주말에 소개팅도 있으니까 이번에 사봐야겠다</a:t>
            </a:r>
            <a:r>
              <a:rPr lang="en-US" sz="2400" b="0" strike="noStrike" spc="-1">
                <a:solidFill>
                  <a:srgbClr val="000000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!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ko-KR" sz="2400" b="0" strike="noStrike" spc="-1">
                <a:solidFill>
                  <a:srgbClr val="4F81BD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근데 무슨 향수를 사야하지</a:t>
            </a:r>
            <a:r>
              <a:rPr lang="en-US" sz="2400" b="0" strike="noStrike" spc="-1">
                <a:solidFill>
                  <a:srgbClr val="4F81BD"/>
                </a:solidFill>
                <a:highlight>
                  <a:srgbClr val="DEED1F"/>
                </a:highlight>
                <a:latin typeface="경기천년바탕 Bold"/>
                <a:ea typeface="경기천년바탕 Bold"/>
              </a:rPr>
              <a:t>..?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36" name="CustomShape 9"/>
          <p:cNvSpPr/>
          <p:nvPr/>
        </p:nvSpPr>
        <p:spPr>
          <a:xfrm>
            <a:off x="10918080" y="7111800"/>
            <a:ext cx="642312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친구에게 선물 받은 향수가 있지만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나를 잘 표현하지 못하는 것 같아…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나에게 더 잘 맞는 향수가 있지 않을까</a:t>
            </a:r>
            <a:r>
              <a:rPr lang="en-US" sz="2400" b="0" strike="noStrike" spc="-1">
                <a:solidFill>
                  <a:srgbClr val="000000"/>
                </a:solidFill>
                <a:latin typeface="경기천년바탕 Bold"/>
                <a:ea typeface="경기천년바탕 Bold"/>
              </a:rPr>
              <a:t>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7" name="CustomShape 10"/>
          <p:cNvSpPr/>
          <p:nvPr/>
        </p:nvSpPr>
        <p:spPr>
          <a:xfrm>
            <a:off x="1431720" y="11001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타겟 사용자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8" name="CustomShape 11"/>
          <p:cNvSpPr/>
          <p:nvPr/>
        </p:nvSpPr>
        <p:spPr>
          <a:xfrm>
            <a:off x="1788480" y="2161080"/>
            <a:ext cx="2930972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 err="1">
                <a:solidFill>
                  <a:srgbClr val="FFFFFF"/>
                </a:solidFill>
                <a:latin typeface="HY견고딕"/>
                <a:ea typeface="HY견고딕"/>
              </a:rPr>
              <a:t>퍼소나</a:t>
            </a:r>
            <a:r>
              <a:rPr lang="en-US" sz="2400" b="0" strike="noStrike" spc="-1" dirty="0">
                <a:solidFill>
                  <a:srgbClr val="FFFFFF"/>
                </a:solidFill>
                <a:latin typeface="HY견고딕"/>
                <a:ea typeface="HY견고딕"/>
              </a:rPr>
              <a:t> : </a:t>
            </a:r>
            <a:r>
              <a:rPr lang="ko-KR" altLang="en-US" sz="2400" spc="-1" dirty="0">
                <a:solidFill>
                  <a:srgbClr val="FFFFFF"/>
                </a:solidFill>
                <a:latin typeface="HY견고딕"/>
                <a:ea typeface="HY견고딕"/>
              </a:rPr>
              <a:t>타겟 </a:t>
            </a:r>
            <a:r>
              <a:rPr lang="ko-KR" sz="2400" b="0" strike="noStrike" spc="-1" dirty="0">
                <a:solidFill>
                  <a:srgbClr val="FFFFFF"/>
                </a:solidFill>
                <a:latin typeface="HY견고딕"/>
                <a:ea typeface="HY견고딕"/>
              </a:rPr>
              <a:t>사용자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2F61D8-274E-40F4-9719-EA67584FDB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18</a:t>
            </a:fld>
            <a:endParaRPr lang="en-US" spc="-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140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1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142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43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1247760" cy="548280"/>
          </a:xfrm>
          <a:prstGeom prst="rect">
            <a:avLst/>
          </a:prstGeom>
          <a:ln>
            <a:noFill/>
          </a:ln>
        </p:spPr>
      </p:pic>
      <p:pic>
        <p:nvPicPr>
          <p:cNvPr id="144" name="그림 5"/>
          <p:cNvPicPr/>
          <p:nvPr/>
        </p:nvPicPr>
        <p:blipFill>
          <a:blip r:embed="rId5"/>
          <a:srcRect t="16906" b="12679"/>
          <a:stretch/>
        </p:blipFill>
        <p:spPr>
          <a:xfrm>
            <a:off x="530280" y="3300840"/>
            <a:ext cx="8610120" cy="615096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8763120" y="4305240"/>
            <a:ext cx="8610120" cy="30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250000"/>
              </a:lnSpc>
            </a:pPr>
            <a:r>
              <a:rPr lang="ko-KR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향수 추천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을 통해 </a:t>
            </a:r>
            <a:r>
              <a:rPr lang="ko-KR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향수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에 대한 </a:t>
            </a:r>
            <a:r>
              <a:rPr lang="ko-KR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진입 장벽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을 낮출 수 있다</a:t>
            </a:r>
            <a:r>
              <a:rPr lang="en-US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.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250000"/>
              </a:lnSpc>
            </a:pP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낮아진 진입 장벽으로 소비자의 관심이 증가한다</a:t>
            </a:r>
            <a:r>
              <a:rPr lang="en-US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.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250000"/>
              </a:lnSpc>
            </a:pP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소비자의 리뷰를 통해 </a:t>
            </a:r>
            <a:r>
              <a:rPr lang="ko-KR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추천 알고리즘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이</a:t>
            </a:r>
            <a:r>
              <a:rPr lang="en-US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 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더 </a:t>
            </a:r>
            <a:r>
              <a:rPr lang="ko-KR" sz="26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정교</a:t>
            </a:r>
            <a:r>
              <a:rPr lang="ko-KR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해진다</a:t>
            </a:r>
            <a:r>
              <a:rPr lang="en-US" sz="26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.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51">
                <a:solidFill>
                  <a:srgbClr val="9A30AE"/>
                </a:solidFill>
                <a:latin typeface="HY견고딕"/>
                <a:ea typeface="HY견고딕"/>
              </a:rPr>
              <a:t>기대효과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2880EB-70ED-4D7E-9748-B7E0BAB0970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19</a:t>
            </a:fld>
            <a:endParaRPr lang="en-US" spc="-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1"/>
          <p:cNvPicPr/>
          <p:nvPr/>
        </p:nvPicPr>
        <p:blipFill>
          <a:blip r:embed="rId2"/>
          <a:stretch/>
        </p:blipFill>
        <p:spPr>
          <a:xfrm>
            <a:off x="1327680" y="790560"/>
            <a:ext cx="3541680" cy="1096920"/>
          </a:xfrm>
          <a:prstGeom prst="rect">
            <a:avLst/>
          </a:prstGeom>
          <a:ln>
            <a:noFill/>
          </a:ln>
        </p:spPr>
      </p:pic>
      <p:grpSp>
        <p:nvGrpSpPr>
          <p:cNvPr id="48" name="Group 1"/>
          <p:cNvGrpSpPr/>
          <p:nvPr/>
        </p:nvGrpSpPr>
        <p:grpSpPr>
          <a:xfrm>
            <a:off x="-209880" y="1838160"/>
            <a:ext cx="7396560" cy="20520"/>
            <a:chOff x="-209880" y="1838160"/>
            <a:chExt cx="7396560" cy="20520"/>
          </a:xfrm>
        </p:grpSpPr>
        <p:pic>
          <p:nvPicPr>
            <p:cNvPr id="49" name="Object 4"/>
            <p:cNvPicPr/>
            <p:nvPr/>
          </p:nvPicPr>
          <p:blipFill>
            <a:blip r:embed="rId3"/>
            <a:stretch/>
          </p:blipFill>
          <p:spPr>
            <a:xfrm rot="10800000">
              <a:off x="-209880" y="1837800"/>
              <a:ext cx="739656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0" name="Group 2"/>
          <p:cNvGrpSpPr/>
          <p:nvPr/>
        </p:nvGrpSpPr>
        <p:grpSpPr>
          <a:xfrm>
            <a:off x="2552400" y="3924360"/>
            <a:ext cx="13428897" cy="3016080"/>
            <a:chOff x="2552400" y="3924360"/>
            <a:chExt cx="13428897" cy="3016080"/>
          </a:xfrm>
        </p:grpSpPr>
        <p:sp>
          <p:nvSpPr>
            <p:cNvPr id="51" name="CustomShape 3"/>
            <p:cNvSpPr/>
            <p:nvPr/>
          </p:nvSpPr>
          <p:spPr>
            <a:xfrm>
              <a:off x="2552400" y="3931920"/>
              <a:ext cx="2539800" cy="57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01 </a:t>
              </a:r>
              <a:r>
                <a:rPr lang="ko-KR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도출 단계</a:t>
              </a:r>
              <a:endParaRPr lang="en-US" sz="3200" b="0" strike="noStrike" spc="-1" dirty="0">
                <a:latin typeface="Arial"/>
              </a:endParaRPr>
            </a:p>
          </p:txBody>
        </p:sp>
        <p:sp>
          <p:nvSpPr>
            <p:cNvPr id="52" name="CustomShape 4"/>
            <p:cNvSpPr/>
            <p:nvPr/>
          </p:nvSpPr>
          <p:spPr>
            <a:xfrm>
              <a:off x="5358960" y="6362640"/>
              <a:ext cx="2425680" cy="57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 strike="noStrike" spc="-1">
                  <a:solidFill>
                    <a:srgbClr val="000000"/>
                  </a:solidFill>
                  <a:latin typeface="HY견고딕"/>
                  <a:ea typeface="HY견고딕"/>
                </a:rPr>
                <a:t>04 </a:t>
              </a:r>
              <a:r>
                <a:rPr lang="zh-CN" sz="3200" b="0" strike="noStrike" spc="-1">
                  <a:solidFill>
                    <a:srgbClr val="000000"/>
                  </a:solidFill>
                  <a:latin typeface="HY견고딕"/>
                  <a:ea typeface="HY견고딕"/>
                </a:rPr>
                <a:t>기대효과</a:t>
              </a:r>
              <a:endParaRPr lang="en-US" sz="3200" b="0" strike="noStrike" spc="-1">
                <a:latin typeface="Arial"/>
              </a:endParaRPr>
            </a:p>
          </p:txBody>
        </p:sp>
        <p:sp>
          <p:nvSpPr>
            <p:cNvPr id="53" name="CustomShape 5"/>
            <p:cNvSpPr/>
            <p:nvPr/>
          </p:nvSpPr>
          <p:spPr>
            <a:xfrm>
              <a:off x="13146120" y="3924360"/>
              <a:ext cx="2835177" cy="58332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03 </a:t>
              </a:r>
              <a:r>
                <a:rPr lang="ko-KR" altLang="en-US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타겟 사용자</a:t>
              </a:r>
              <a:endParaRPr lang="en-US" sz="3200" b="0" strike="noStrike" spc="-1" dirty="0">
                <a:latin typeface="Arial"/>
              </a:endParaRPr>
            </a:p>
          </p:txBody>
        </p:sp>
        <p:sp>
          <p:nvSpPr>
            <p:cNvPr id="54" name="CustomShape 6"/>
            <p:cNvSpPr/>
            <p:nvPr/>
          </p:nvSpPr>
          <p:spPr>
            <a:xfrm>
              <a:off x="7359120" y="3924360"/>
              <a:ext cx="3841349" cy="58332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02 </a:t>
              </a:r>
              <a:r>
                <a:rPr lang="zh-CN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화면 구성 및 기</a:t>
              </a:r>
              <a:r>
                <a:rPr lang="ko-KR" altLang="en-US" sz="3200" b="0" strike="noStrike" spc="-1" dirty="0">
                  <a:solidFill>
                    <a:srgbClr val="000000"/>
                  </a:solidFill>
                  <a:latin typeface="HY견고딕"/>
                  <a:ea typeface="HY견고딕"/>
                </a:rPr>
                <a:t>능</a:t>
              </a:r>
              <a:endParaRPr lang="en-US" sz="3200" b="0" strike="noStrike" spc="-1" dirty="0">
                <a:latin typeface="Arial"/>
              </a:endParaRPr>
            </a:p>
          </p:txBody>
        </p:sp>
        <p:sp>
          <p:nvSpPr>
            <p:cNvPr id="55" name="CustomShape 7"/>
            <p:cNvSpPr/>
            <p:nvPr/>
          </p:nvSpPr>
          <p:spPr>
            <a:xfrm>
              <a:off x="11274120" y="6362640"/>
              <a:ext cx="1675800" cy="57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 strike="noStrike" spc="-1">
                  <a:solidFill>
                    <a:srgbClr val="000000"/>
                  </a:solidFill>
                  <a:latin typeface="HY견고딕"/>
                  <a:ea typeface="HY견고딕"/>
                </a:rPr>
                <a:t>05 </a:t>
              </a:r>
              <a:r>
                <a:rPr lang="zh-CN" sz="3200" b="0" strike="noStrike" spc="-1">
                  <a:solidFill>
                    <a:srgbClr val="000000"/>
                  </a:solidFill>
                  <a:latin typeface="HY견고딕"/>
                  <a:ea typeface="HY견고딕"/>
                </a:rPr>
                <a:t>데모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80C9E0-5CDE-4BEB-83F1-1DECE1F0758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2</a:t>
            </a:fld>
            <a:endParaRPr lang="en-US" spc="-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148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9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150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1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2541960" cy="548280"/>
          </a:xfrm>
          <a:prstGeom prst="rect">
            <a:avLst/>
          </a:prstGeom>
          <a:ln>
            <a:noFill/>
          </a:ln>
        </p:spPr>
      </p:pic>
      <p:pic>
        <p:nvPicPr>
          <p:cNvPr id="152" name="Picture 2" descr="Entrepreneur&amp;#39;s Guide - Fees on Crowdfunding Platforms"/>
          <p:cNvPicPr/>
          <p:nvPr/>
        </p:nvPicPr>
        <p:blipFill>
          <a:blip r:embed="rId5"/>
          <a:srcRect t="6760" b="20658"/>
          <a:stretch/>
        </p:blipFill>
        <p:spPr>
          <a:xfrm>
            <a:off x="10186560" y="3467160"/>
            <a:ext cx="6667200" cy="464796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10186560" y="8306280"/>
            <a:ext cx="6667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넓은 타겟 계층을 가진 이점을 살려 클라우드 펀딩을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통한 자본금의 확보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4" name="Picture 4" descr="8 Advantages Of Social Media To Grow Your Business"/>
          <p:cNvPicPr/>
          <p:nvPr/>
        </p:nvPicPr>
        <p:blipFill>
          <a:blip r:embed="rId6"/>
          <a:stretch/>
        </p:blipFill>
        <p:spPr>
          <a:xfrm>
            <a:off x="1431720" y="3467160"/>
            <a:ext cx="7350120" cy="4647960"/>
          </a:xfrm>
          <a:prstGeom prst="rect">
            <a:avLst/>
          </a:prstGeom>
          <a:ln>
            <a:noFill/>
          </a:ln>
        </p:spPr>
      </p:pic>
      <p:sp>
        <p:nvSpPr>
          <p:cNvPr id="155" name="CustomShape 4"/>
          <p:cNvSpPr/>
          <p:nvPr/>
        </p:nvSpPr>
        <p:spPr>
          <a:xfrm>
            <a:off x="1431720" y="8306280"/>
            <a:ext cx="73501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1800" b="1" strike="noStrike" spc="-1" dirty="0">
                <a:solidFill>
                  <a:srgbClr val="000000"/>
                </a:solidFill>
                <a:latin typeface="경기천년제목 Light"/>
                <a:ea typeface="경기천년제목 Light"/>
              </a:rPr>
              <a:t>국내 뿐 아니라 해외에서도 쉽게 접근 가능한 앱인 만큼 소셜 네트워크를 활용하여 다양한 사용자에게 홍보한다</a:t>
            </a:r>
            <a:r>
              <a:rPr lang="en-US" sz="1800" b="1" strike="noStrike" spc="-1" dirty="0">
                <a:solidFill>
                  <a:srgbClr val="000000"/>
                </a:solidFill>
                <a:latin typeface="경기천년제목 Light"/>
                <a:ea typeface="경기천년제목 Light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51">
                <a:solidFill>
                  <a:srgbClr val="9A30AE"/>
                </a:solidFill>
                <a:latin typeface="HY견고딕"/>
                <a:ea typeface="HY견고딕"/>
              </a:rPr>
              <a:t>기대효과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74FBE2-5949-420A-B375-1A8268F149F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20</a:t>
            </a:fld>
            <a:endParaRPr lang="en-US" spc="-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57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59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0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715320" cy="54828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682280" y="3566160"/>
            <a:ext cx="15234120" cy="347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zh-CN" sz="3600" b="0" strike="noStrike" spc="-1">
                <a:latin typeface="경기천년제목 Light"/>
                <a:ea typeface="경기천년제목 Light"/>
              </a:rPr>
              <a:t>사람들과 </a:t>
            </a:r>
            <a:r>
              <a:rPr lang="zh-CN" sz="3600" b="1" strike="noStrike" spc="-1">
                <a:solidFill>
                  <a:srgbClr val="9A30AE"/>
                </a:solidFill>
                <a:latin typeface="경기천년제목 Light"/>
                <a:ea typeface="경기천년제목 Light"/>
              </a:rPr>
              <a:t>香</a:t>
            </a:r>
            <a:r>
              <a:rPr lang="en-US" sz="3600" b="1" strike="noStrike" spc="-1">
                <a:solidFill>
                  <a:srgbClr val="9A30AE"/>
                </a:solidFill>
                <a:latin typeface="경기천년제목 Light"/>
                <a:ea typeface="경기천년제목 Light"/>
              </a:rPr>
              <a:t>(</a:t>
            </a:r>
            <a:r>
              <a:rPr lang="zh-CN" sz="3600" b="1" strike="noStrike" spc="-1">
                <a:solidFill>
                  <a:srgbClr val="9A30AE"/>
                </a:solidFill>
                <a:latin typeface="경기천년제목 Light"/>
                <a:ea typeface="경기천년제목 Light"/>
              </a:rPr>
              <a:t>향</a:t>
            </a:r>
            <a:r>
              <a:rPr lang="en-US" sz="3600" b="1" strike="noStrike" spc="-1">
                <a:solidFill>
                  <a:srgbClr val="9A30AE"/>
                </a:solidFill>
                <a:latin typeface="경기천년제목 Light"/>
                <a:ea typeface="경기천년제목 Light"/>
              </a:rPr>
              <a:t>) </a:t>
            </a:r>
            <a:r>
              <a:rPr lang="zh-CN" sz="3600" b="0" strike="noStrike" spc="-1">
                <a:latin typeface="경기천년제목 Light"/>
                <a:ea typeface="경기천년제목 Light"/>
              </a:rPr>
              <a:t>을 나누는 플랫폼</a:t>
            </a:r>
            <a:r>
              <a:rPr lang="en-US" sz="3600" b="0" strike="noStrike" spc="-1">
                <a:latin typeface="경기천년제목 Light"/>
                <a:ea typeface="경기천년제목 Light"/>
              </a:rPr>
              <a:t>.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zh-CN" sz="3600" b="0" strike="noStrike" spc="-1">
                <a:latin typeface="경기천년제목 Light"/>
                <a:ea typeface="경기천년제목 Light"/>
              </a:rPr>
              <a:t>향수에 대한 리뷰와 정보를 공유하고</a:t>
            </a:r>
            <a:r>
              <a:rPr lang="en-US" sz="3600" b="0" strike="noStrike" spc="-1">
                <a:latin typeface="경기천년제목 Light"/>
                <a:ea typeface="경기천년제목 Light"/>
              </a:rPr>
              <a:t>, 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zh-CN" sz="3600" b="0" strike="noStrike" spc="-1">
                <a:latin typeface="경기천년제목 Light"/>
                <a:ea typeface="경기천년제목 Light"/>
              </a:rPr>
              <a:t>자신의 향을 찾아간다</a:t>
            </a:r>
            <a:r>
              <a:rPr lang="en-US" sz="3600" b="0" strike="noStrike" spc="-1">
                <a:latin typeface="경기천년제목 Light"/>
                <a:ea typeface="경기천년제목 Light"/>
              </a:rPr>
              <a:t>.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62" name="CustomShape 4"/>
          <p:cNvSpPr/>
          <p:nvPr/>
        </p:nvSpPr>
        <p:spPr>
          <a:xfrm>
            <a:off x="1431720" y="11001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">
                <a:solidFill>
                  <a:srgbClr val="9A30AE"/>
                </a:solidFill>
                <a:latin typeface="HY견고딕"/>
                <a:ea typeface="HY견고딕"/>
              </a:rPr>
              <a:t>도출 단계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1A3286-6357-40E6-A8AE-D768682D81B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3</a:t>
            </a:fld>
            <a:endParaRPr lang="en-US" spc="-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64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5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66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7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1247760" cy="548280"/>
          </a:xfrm>
          <a:prstGeom prst="rect">
            <a:avLst/>
          </a:prstGeom>
          <a:ln>
            <a:noFill/>
          </a:ln>
        </p:spPr>
      </p:pic>
      <p:pic>
        <p:nvPicPr>
          <p:cNvPr id="68" name="그림 4"/>
          <p:cNvPicPr/>
          <p:nvPr/>
        </p:nvPicPr>
        <p:blipFill>
          <a:blip r:embed="rId5"/>
          <a:stretch/>
        </p:blipFill>
        <p:spPr>
          <a:xfrm>
            <a:off x="2118600" y="3029040"/>
            <a:ext cx="6678720" cy="4190400"/>
          </a:xfrm>
          <a:prstGeom prst="rect">
            <a:avLst/>
          </a:prstGeom>
          <a:ln w="19080">
            <a:solidFill>
              <a:schemeClr val="tx1"/>
            </a:solidFill>
            <a:round/>
          </a:ln>
        </p:spPr>
      </p:pic>
      <p:sp>
        <p:nvSpPr>
          <p:cNvPr id="69" name="CustomShape 3"/>
          <p:cNvSpPr/>
          <p:nvPr/>
        </p:nvSpPr>
        <p:spPr>
          <a:xfrm>
            <a:off x="2418480" y="7781040"/>
            <a:ext cx="57560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0" strike="noStrike" spc="-1" dirty="0">
                <a:solidFill>
                  <a:srgbClr val="000000"/>
                </a:solidFill>
                <a:latin typeface="경기천년제목 Light"/>
                <a:ea typeface="경기천년제목 Light"/>
              </a:rPr>
              <a:t>화장은 더 이상 </a:t>
            </a:r>
            <a:r>
              <a:rPr lang="ko-KR" sz="2800" b="1" strike="noStrike" spc="-1" dirty="0">
                <a:solidFill>
                  <a:srgbClr val="7030A0"/>
                </a:solidFill>
                <a:latin typeface="경기천년제목 Light"/>
                <a:ea typeface="경기천년제목 Light"/>
              </a:rPr>
              <a:t>자기표현의 수단</a:t>
            </a:r>
            <a:r>
              <a:rPr lang="en-US" sz="2800" b="0" strike="noStrike" spc="-1" dirty="0">
                <a:solidFill>
                  <a:srgbClr val="7030A0"/>
                </a:solidFill>
                <a:latin typeface="경기천년제목 Light"/>
                <a:ea typeface="경기천년제목 Light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경기천년제목 Light"/>
                <a:ea typeface="경기천년제목 Light"/>
              </a:rPr>
              <a:t>X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>
            <a:off x="10058400" y="7819560"/>
            <a:ext cx="65750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향수</a:t>
            </a:r>
            <a:r>
              <a:rPr lang="ko-KR" sz="28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를 자기표현의 수단으로 활용 증가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1" name="그림 10"/>
          <p:cNvPicPr/>
          <p:nvPr/>
        </p:nvPicPr>
        <p:blipFill>
          <a:blip r:embed="rId6"/>
          <a:stretch/>
        </p:blipFill>
        <p:spPr>
          <a:xfrm>
            <a:off x="9906120" y="3029040"/>
            <a:ext cx="5636520" cy="4190400"/>
          </a:xfrm>
          <a:prstGeom prst="rect">
            <a:avLst/>
          </a:prstGeom>
          <a:ln w="19080">
            <a:solidFill>
              <a:schemeClr val="tx1"/>
            </a:solidFill>
            <a:round/>
          </a:ln>
        </p:spPr>
      </p:pic>
      <p:sp>
        <p:nvSpPr>
          <p:cNvPr id="72" name="CustomShape 5"/>
          <p:cNvSpPr/>
          <p:nvPr/>
        </p:nvSpPr>
        <p:spPr>
          <a:xfrm>
            <a:off x="8364600" y="8039160"/>
            <a:ext cx="990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73" name="Group 6"/>
          <p:cNvGrpSpPr/>
          <p:nvPr/>
        </p:nvGrpSpPr>
        <p:grpSpPr>
          <a:xfrm>
            <a:off x="2149546" y="8594640"/>
            <a:ext cx="5145120" cy="913320"/>
            <a:chOff x="1014120" y="8594640"/>
            <a:chExt cx="5145120" cy="913320"/>
          </a:xfrm>
        </p:grpSpPr>
        <p:sp>
          <p:nvSpPr>
            <p:cNvPr id="74" name="CustomShape 7"/>
            <p:cNvSpPr/>
            <p:nvPr/>
          </p:nvSpPr>
          <p:spPr>
            <a:xfrm>
              <a:off x="1014120" y="8594640"/>
              <a:ext cx="207324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5400" b="1" strike="noStrike" spc="-1" dirty="0">
                  <a:solidFill>
                    <a:srgbClr val="7030A0"/>
                  </a:solidFill>
                  <a:latin typeface="경기천년제목 Bold"/>
                  <a:ea typeface="경기천년제목 Bold"/>
                </a:rPr>
                <a:t>B</a:t>
              </a:r>
              <a:r>
                <a:rPr lang="en-US" sz="4000" b="1" strike="noStrike" spc="-1" dirty="0">
                  <a:solidFill>
                    <a:srgbClr val="7030A0"/>
                  </a:solidFill>
                  <a:latin typeface="경기천년제목 Bold"/>
                  <a:ea typeface="경기천년제목 Bold"/>
                </a:rPr>
                <a:t>ut</a:t>
              </a:r>
              <a:endParaRPr lang="en-US" sz="4000" b="0" strike="noStrike" spc="-1" dirty="0">
                <a:latin typeface="Arial"/>
              </a:endParaRPr>
            </a:p>
          </p:txBody>
        </p:sp>
        <p:sp>
          <p:nvSpPr>
            <p:cNvPr id="75" name="CustomShape 8"/>
            <p:cNvSpPr/>
            <p:nvPr/>
          </p:nvSpPr>
          <p:spPr>
            <a:xfrm>
              <a:off x="2179800" y="8942400"/>
              <a:ext cx="39794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2800" b="1" strike="noStrike" spc="-1" dirty="0">
                  <a:solidFill>
                    <a:srgbClr val="7030A0"/>
                  </a:solidFill>
                  <a:latin typeface="경기천년제목 Light"/>
                  <a:ea typeface="경기천년제목 Light"/>
                </a:rPr>
                <a:t>비싼 가격</a:t>
              </a:r>
              <a:r>
                <a:rPr lang="en-US" sz="2800" b="1" strike="noStrike" spc="-1" dirty="0">
                  <a:solidFill>
                    <a:srgbClr val="7030A0"/>
                  </a:solidFill>
                  <a:latin typeface="경기천년제목 Light"/>
                  <a:ea typeface="경기천년제목 Light"/>
                </a:rPr>
                <a:t>, </a:t>
              </a:r>
              <a:r>
                <a:rPr lang="ko-KR" sz="2800" b="1" strike="noStrike" spc="-1" dirty="0">
                  <a:solidFill>
                    <a:srgbClr val="7030A0"/>
                  </a:solidFill>
                  <a:latin typeface="경기천년제목 Light"/>
                  <a:ea typeface="경기천년제목 Light"/>
                </a:rPr>
                <a:t>심한 호불호</a:t>
              </a:r>
              <a:endParaRPr lang="en-US" sz="2800" b="0" strike="noStrike" spc="-1" dirty="0">
                <a:latin typeface="Arial"/>
              </a:endParaRPr>
            </a:p>
          </p:txBody>
        </p:sp>
      </p:grpSp>
      <p:sp>
        <p:nvSpPr>
          <p:cNvPr id="76" name="CustomShape 9"/>
          <p:cNvSpPr/>
          <p:nvPr/>
        </p:nvSpPr>
        <p:spPr>
          <a:xfrm>
            <a:off x="6882376" y="9182160"/>
            <a:ext cx="990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7" name="CustomShape 10"/>
          <p:cNvSpPr/>
          <p:nvPr/>
        </p:nvSpPr>
        <p:spPr>
          <a:xfrm>
            <a:off x="8210498" y="8963640"/>
            <a:ext cx="8799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>
                <a:solidFill>
                  <a:srgbClr val="7030A0"/>
                </a:solidFill>
                <a:latin typeface="경기천년제목 Light"/>
                <a:ea typeface="경기천년제목 Light"/>
              </a:rPr>
              <a:t>향수</a:t>
            </a:r>
            <a:r>
              <a:rPr lang="ko-KR" sz="2800" b="0" strike="noStrike" spc="-1">
                <a:solidFill>
                  <a:srgbClr val="000000"/>
                </a:solidFill>
                <a:latin typeface="경기천년제목 Light"/>
                <a:ea typeface="경기천년제목 Light"/>
              </a:rPr>
              <a:t>를 효과적으로 찾고 정보를 확인할 수 있는 플랫폼 필요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8" name="CustomShape 11"/>
          <p:cNvSpPr/>
          <p:nvPr/>
        </p:nvSpPr>
        <p:spPr>
          <a:xfrm>
            <a:off x="1431720" y="11001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" dirty="0">
                <a:solidFill>
                  <a:srgbClr val="9A30AE"/>
                </a:solidFill>
                <a:latin typeface="HY견고딕"/>
                <a:ea typeface="HY견고딕"/>
              </a:rPr>
              <a:t>도출 단계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62D1AD-C04A-4817-97C1-F4881416FBD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4</a:t>
            </a:fld>
            <a:endParaRPr lang="en-US" spc="-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64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5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66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7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1247760" cy="548280"/>
          </a:xfrm>
          <a:prstGeom prst="rect">
            <a:avLst/>
          </a:prstGeom>
          <a:ln>
            <a:noFill/>
          </a:ln>
        </p:spPr>
      </p:pic>
      <p:sp>
        <p:nvSpPr>
          <p:cNvPr id="78" name="CustomShape 11"/>
          <p:cNvSpPr/>
          <p:nvPr/>
        </p:nvSpPr>
        <p:spPr>
          <a:xfrm>
            <a:off x="1431720" y="11001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" dirty="0">
                <a:solidFill>
                  <a:srgbClr val="9A30AE"/>
                </a:solidFill>
                <a:latin typeface="HY견고딕"/>
                <a:ea typeface="HY견고딕"/>
              </a:rPr>
              <a:t>도출 단계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6CBB02-E3EB-4278-8DD8-7EB53CB81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707" y="3652629"/>
            <a:ext cx="13274587" cy="4899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E32E9-28CF-4BAE-81BB-086AAB5D4F1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5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167423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"/>
          <p:cNvGrpSpPr/>
          <p:nvPr/>
        </p:nvGrpSpPr>
        <p:grpSpPr>
          <a:xfrm>
            <a:off x="-210240" y="2057040"/>
            <a:ext cx="18993600" cy="20520"/>
            <a:chOff x="-210240" y="2057040"/>
            <a:chExt cx="18993600" cy="20520"/>
          </a:xfrm>
        </p:grpSpPr>
        <p:pic>
          <p:nvPicPr>
            <p:cNvPr id="64" name="Object 3"/>
            <p:cNvPicPr/>
            <p:nvPr/>
          </p:nvPicPr>
          <p:blipFill>
            <a:blip r:embed="rId2"/>
            <a:stretch/>
          </p:blipFill>
          <p:spPr>
            <a:xfrm rot="10800000">
              <a:off x="-210240" y="2056680"/>
              <a:ext cx="18993600" cy="20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5" name="Group 2"/>
          <p:cNvGrpSpPr/>
          <p:nvPr/>
        </p:nvGrpSpPr>
        <p:grpSpPr>
          <a:xfrm>
            <a:off x="1431720" y="2056680"/>
            <a:ext cx="15422040" cy="693000"/>
            <a:chOff x="1431720" y="2056680"/>
            <a:chExt cx="15422040" cy="693000"/>
          </a:xfrm>
        </p:grpSpPr>
        <p:pic>
          <p:nvPicPr>
            <p:cNvPr id="66" name="Object 6"/>
            <p:cNvPicPr/>
            <p:nvPr/>
          </p:nvPicPr>
          <p:blipFill>
            <a:blip r:embed="rId3"/>
            <a:stretch/>
          </p:blipFill>
          <p:spPr>
            <a:xfrm>
              <a:off x="1431720" y="2056680"/>
              <a:ext cx="15422040" cy="693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7" name="Object 8"/>
          <p:cNvPicPr/>
          <p:nvPr/>
        </p:nvPicPr>
        <p:blipFill>
          <a:blip r:embed="rId4"/>
          <a:stretch/>
        </p:blipFill>
        <p:spPr>
          <a:xfrm>
            <a:off x="1794600" y="2160720"/>
            <a:ext cx="1247760" cy="548280"/>
          </a:xfrm>
          <a:prstGeom prst="rect">
            <a:avLst/>
          </a:prstGeom>
          <a:ln>
            <a:noFill/>
          </a:ln>
        </p:spPr>
      </p:pic>
      <p:sp>
        <p:nvSpPr>
          <p:cNvPr id="78" name="CustomShape 11"/>
          <p:cNvSpPr/>
          <p:nvPr/>
        </p:nvSpPr>
        <p:spPr>
          <a:xfrm>
            <a:off x="1431720" y="11001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" dirty="0">
                <a:solidFill>
                  <a:srgbClr val="9A30AE"/>
                </a:solidFill>
                <a:latin typeface="HY견고딕"/>
                <a:ea typeface="HY견고딕"/>
              </a:rPr>
              <a:t>도출 단계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30E9A2-44F0-4A21-A950-5D9CE1A3C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514" y="3773178"/>
            <a:ext cx="14872972" cy="465436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908C2-7FFD-4060-9425-EAE81D118CB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6</a:t>
            </a:fld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426739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80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1861200" y="2161080"/>
            <a:ext cx="25952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로그인 및 회원가입</a:t>
            </a:r>
            <a:endParaRPr lang="en-US" sz="2400" b="0" strike="noStrike" spc="-1">
              <a:latin typeface="Arial"/>
            </a:endParaRPr>
          </a:p>
        </p:txBody>
      </p:sp>
      <p:grpSp>
        <p:nvGrpSpPr>
          <p:cNvPr id="83" name="Group 3"/>
          <p:cNvGrpSpPr/>
          <p:nvPr/>
        </p:nvGrpSpPr>
        <p:grpSpPr>
          <a:xfrm>
            <a:off x="3679560" y="3078000"/>
            <a:ext cx="10671480" cy="5738400"/>
            <a:chOff x="3679560" y="3078000"/>
            <a:chExt cx="10671480" cy="5738400"/>
          </a:xfrm>
        </p:grpSpPr>
        <p:pic>
          <p:nvPicPr>
            <p:cNvPr id="84" name="그림 2"/>
            <p:cNvPicPr/>
            <p:nvPr/>
          </p:nvPicPr>
          <p:blipFill>
            <a:blip r:embed="rId4"/>
            <a:stretch/>
          </p:blipFill>
          <p:spPr>
            <a:xfrm>
              <a:off x="3679560" y="3101760"/>
              <a:ext cx="3214440" cy="5714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그림 4"/>
            <p:cNvPicPr/>
            <p:nvPr/>
          </p:nvPicPr>
          <p:blipFill>
            <a:blip r:embed="rId5"/>
            <a:stretch/>
          </p:blipFill>
          <p:spPr>
            <a:xfrm>
              <a:off x="7408080" y="3078000"/>
              <a:ext cx="3214440" cy="5714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그림 8" descr="텍스트이(가) 표시된 사진&#10;&#10;자동 생성된 설명"/>
            <p:cNvPicPr/>
            <p:nvPr/>
          </p:nvPicPr>
          <p:blipFill>
            <a:blip r:embed="rId6"/>
            <a:stretch/>
          </p:blipFill>
          <p:spPr>
            <a:xfrm>
              <a:off x="11136600" y="3078000"/>
              <a:ext cx="3214440" cy="5714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7" name="CustomShape 4"/>
          <p:cNvSpPr/>
          <p:nvPr/>
        </p:nvSpPr>
        <p:spPr>
          <a:xfrm>
            <a:off x="3152520" y="8877240"/>
            <a:ext cx="11725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개인 추천 프로그램을 위해 회원가입 시 향수에 대한 선호도를 받는다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향수를 사용한 적이 없는 사용자를 위해 누구나 알 수 있는 </a:t>
            </a:r>
            <a:r>
              <a:rPr lang="ko-KR" sz="1800" b="1" strike="noStrike" spc="-1" dirty="0">
                <a:solidFill>
                  <a:srgbClr val="9A30A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보편적인 향에 대한 선호도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</a:t>
            </a:r>
            <a:r>
              <a:rPr lang="en-US" sz="1800" b="0" strike="noStrike" spc="-1" dirty="0">
                <a:solidFill>
                  <a:srgbClr val="9A30A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포함시킨다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(ex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베이커리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 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6FA6C4-C031-4A73-A10C-A270FD294A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7</a:t>
            </a:fld>
            <a:endParaRPr lang="en-US" spc="-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55;p21"/>
          <p:cNvPicPr/>
          <p:nvPr/>
        </p:nvPicPr>
        <p:blipFill>
          <a:blip r:embed="rId3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89" name="Google Shape;156;p21"/>
          <p:cNvPicPr/>
          <p:nvPr/>
        </p:nvPicPr>
        <p:blipFill>
          <a:blip r:embed="rId4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91" name="CustomShape 2"/>
          <p:cNvSpPr/>
          <p:nvPr/>
        </p:nvSpPr>
        <p:spPr>
          <a:xfrm>
            <a:off x="1883520" y="2161080"/>
            <a:ext cx="2961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FFFFFF"/>
                </a:solidFill>
                <a:latin typeface="HY견고딕"/>
                <a:ea typeface="HY견고딕"/>
              </a:rPr>
              <a:t>메인 화면 및 검색기능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92" name="그림 4"/>
          <p:cNvPicPr/>
          <p:nvPr/>
        </p:nvPicPr>
        <p:blipFill>
          <a:blip r:embed="rId5"/>
          <a:stretch/>
        </p:blipFill>
        <p:spPr>
          <a:xfrm>
            <a:off x="1540440" y="3294720"/>
            <a:ext cx="3462120" cy="6155280"/>
          </a:xfrm>
          <a:prstGeom prst="rect">
            <a:avLst/>
          </a:prstGeom>
          <a:ln>
            <a:noFill/>
          </a:ln>
        </p:spPr>
      </p:pic>
      <p:pic>
        <p:nvPicPr>
          <p:cNvPr id="93" name="그림 9" descr="텍스트이(가) 표시된 사진&#10;&#10;자동 생성된 설명"/>
          <p:cNvPicPr/>
          <p:nvPr/>
        </p:nvPicPr>
        <p:blipFill>
          <a:blip r:embed="rId6"/>
          <a:stretch/>
        </p:blipFill>
        <p:spPr>
          <a:xfrm>
            <a:off x="5410080" y="3323520"/>
            <a:ext cx="3462120" cy="6155280"/>
          </a:xfrm>
          <a:prstGeom prst="rect">
            <a:avLst/>
          </a:prstGeom>
          <a:ln>
            <a:noFill/>
          </a:ln>
        </p:spPr>
      </p:pic>
      <p:grpSp>
        <p:nvGrpSpPr>
          <p:cNvPr id="94" name="Group 3"/>
          <p:cNvGrpSpPr/>
          <p:nvPr/>
        </p:nvGrpSpPr>
        <p:grpSpPr>
          <a:xfrm>
            <a:off x="9498240" y="3270960"/>
            <a:ext cx="7630920" cy="5674320"/>
            <a:chOff x="9498240" y="3270960"/>
            <a:chExt cx="7630920" cy="5674320"/>
          </a:xfrm>
        </p:grpSpPr>
        <p:pic>
          <p:nvPicPr>
            <p:cNvPr id="95" name="그림 2"/>
            <p:cNvPicPr/>
            <p:nvPr/>
          </p:nvPicPr>
          <p:blipFill>
            <a:blip r:embed="rId7"/>
            <a:stretch/>
          </p:blipFill>
          <p:spPr>
            <a:xfrm>
              <a:off x="15440040" y="5167800"/>
              <a:ext cx="1689120" cy="3003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그림 11" descr="텍스트, 스크린샷, 명함이(가) 표시된 사진&#10;&#10;자동 생성된 설명"/>
            <p:cNvPicPr/>
            <p:nvPr/>
          </p:nvPicPr>
          <p:blipFill>
            <a:blip r:embed="rId8"/>
            <a:stretch/>
          </p:blipFill>
          <p:spPr>
            <a:xfrm>
              <a:off x="9498240" y="3270960"/>
              <a:ext cx="1689120" cy="3003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7" name="그림 14"/>
            <p:cNvPicPr/>
            <p:nvPr/>
          </p:nvPicPr>
          <p:blipFill>
            <a:blip r:embed="rId9"/>
            <a:stretch/>
          </p:blipFill>
          <p:spPr>
            <a:xfrm>
              <a:off x="11483640" y="3270960"/>
              <a:ext cx="1689120" cy="3003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" name="그림 17"/>
            <p:cNvPicPr/>
            <p:nvPr/>
          </p:nvPicPr>
          <p:blipFill>
            <a:blip r:embed="rId10"/>
            <a:stretch/>
          </p:blipFill>
          <p:spPr>
            <a:xfrm>
              <a:off x="13469040" y="5177160"/>
              <a:ext cx="1698480" cy="3768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9" name="CustomShape 4"/>
          <p:cNvSpPr/>
          <p:nvPr/>
        </p:nvSpPr>
        <p:spPr>
          <a:xfrm>
            <a:off x="5660979" y="9235800"/>
            <a:ext cx="6422441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화면에서는 주요 기능인 추천 </a:t>
            </a:r>
            <a:r>
              <a:rPr lang="ko-KR" altLang="en-US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기능으로의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접근성을 높인다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 기능</a:t>
            </a:r>
            <a:r>
              <a:rPr lang="ko-KR" altLang="en-US" sz="1800" b="0" strike="noStrike" spc="-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sz="1800" b="0" strike="noStrike" spc="-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리뷰기능을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통해 해당 향수에 대한 정보를 확인한다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C422AD-1E19-4B2E-83B0-F80B83D8E5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8</a:t>
            </a:fld>
            <a:endParaRPr lang="en-US" spc="-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21"/>
          <p:cNvPicPr/>
          <p:nvPr/>
        </p:nvPicPr>
        <p:blipFill>
          <a:blip r:embed="rId2"/>
          <a:stretch/>
        </p:blipFill>
        <p:spPr>
          <a:xfrm rot="10800000">
            <a:off x="-210240" y="2056680"/>
            <a:ext cx="18993600" cy="205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56;p21"/>
          <p:cNvPicPr/>
          <p:nvPr/>
        </p:nvPicPr>
        <p:blipFill>
          <a:blip r:embed="rId3"/>
          <a:stretch/>
        </p:blipFill>
        <p:spPr>
          <a:xfrm>
            <a:off x="1431720" y="2056680"/>
            <a:ext cx="15422040" cy="69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431720" y="1128960"/>
            <a:ext cx="449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ore-KR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화면 구성</a:t>
            </a:r>
            <a:r>
              <a:rPr lang="ko-KR" altLang="en-US" sz="4000" b="1" strike="noStrike" spc="-151" dirty="0">
                <a:solidFill>
                  <a:srgbClr val="9A30AE"/>
                </a:solidFill>
                <a:latin typeface="HY견고딕"/>
                <a:ea typeface="HY견고딕"/>
              </a:rPr>
              <a:t> 및 기능</a:t>
            </a:r>
            <a:endParaRPr lang="en-US" altLang="ko-Kore-KR" sz="4000" spc="-1" dirty="0"/>
          </a:p>
        </p:txBody>
      </p:sp>
      <p:sp>
        <p:nvSpPr>
          <p:cNvPr id="103" name="CustomShape 2"/>
          <p:cNvSpPr/>
          <p:nvPr/>
        </p:nvSpPr>
        <p:spPr>
          <a:xfrm>
            <a:off x="1827000" y="2161080"/>
            <a:ext cx="349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추천 기능</a:t>
            </a:r>
            <a:r>
              <a:rPr lang="en-US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, </a:t>
            </a:r>
            <a:r>
              <a:rPr lang="ko-KR" sz="2400" b="0" strike="noStrike" spc="-1">
                <a:solidFill>
                  <a:srgbClr val="FFFFFF"/>
                </a:solidFill>
                <a:latin typeface="HY견고딕"/>
                <a:ea typeface="HY견고딕"/>
              </a:rPr>
              <a:t>사진 검색기능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04" name="그림 2" descr="텍스트이(가) 표시된 사진&#10;&#10;자동 생성된 설명"/>
          <p:cNvPicPr/>
          <p:nvPr/>
        </p:nvPicPr>
        <p:blipFill>
          <a:blip r:embed="rId4"/>
          <a:stretch/>
        </p:blipFill>
        <p:spPr>
          <a:xfrm>
            <a:off x="4878360" y="2855520"/>
            <a:ext cx="3515400" cy="6249960"/>
          </a:xfrm>
          <a:prstGeom prst="rect">
            <a:avLst/>
          </a:prstGeom>
          <a:ln>
            <a:noFill/>
          </a:ln>
        </p:spPr>
      </p:pic>
      <p:pic>
        <p:nvPicPr>
          <p:cNvPr id="105" name="그림 4"/>
          <p:cNvPicPr/>
          <p:nvPr/>
        </p:nvPicPr>
        <p:blipFill>
          <a:blip r:embed="rId5"/>
          <a:stretch/>
        </p:blipFill>
        <p:spPr>
          <a:xfrm>
            <a:off x="9753480" y="2850840"/>
            <a:ext cx="3515400" cy="617184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2565720" y="9158040"/>
            <a:ext cx="13156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향수를 처음 접하는 사람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기존에 본인이 좋아하는 향을 알고 있는 사람 모두 자신이 원하는 향수를 찾을 수 있도록 한다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향수 이름이 대부분 외국어로 되어있어 발음하기 어렵고 읽기도 쉽지 않아 사진검색 기능을 넣어 해당 향수에 대한 정보를 알 수 있게 한다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sz="1800" b="0" strike="noStrike" spc="-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2EF5B8-61E9-4D61-8770-28846433BC5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67445B73-2514-4271-92BA-E71B5CF15C9B}" type="slidenum">
              <a:rPr lang="en-US" spc="-1" smtClean="0">
                <a:solidFill>
                  <a:srgbClr val="8B8B8B"/>
                </a:solidFill>
              </a:rPr>
              <a:pPr algn="r"/>
              <a:t>9</a:t>
            </a:fld>
            <a:endParaRPr lang="en-US" spc="-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531</Words>
  <Application>Microsoft Office PowerPoint</Application>
  <PresentationFormat>사용자 지정</PresentationFormat>
  <Paragraphs>108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HY견고딕</vt:lpstr>
      <vt:lpstr>Microsoft GothicNeo</vt:lpstr>
      <vt:lpstr>Nanum Gothic</vt:lpstr>
      <vt:lpstr>경기천년바탕 Bold</vt:lpstr>
      <vt:lpstr>경기천년제목 Bold</vt:lpstr>
      <vt:lpstr>경기천년제목 Light</vt:lpstr>
      <vt:lpstr>경기천년제목 Medium</vt:lpstr>
      <vt:lpstr>Arial</vt:lpstr>
      <vt:lpstr>Calibri</vt:lpstr>
      <vt:lpstr>Symbol</vt:lpstr>
      <vt:lpstr>Times New Roman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officegen</dc:creator>
  <dc:description/>
  <cp:lastModifiedBy>송유지</cp:lastModifiedBy>
  <cp:revision>63</cp:revision>
  <dcterms:created xsi:type="dcterms:W3CDTF">2021-06-30T16:11:42Z</dcterms:created>
  <dcterms:modified xsi:type="dcterms:W3CDTF">2021-11-03T05:17:45Z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officegen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5</vt:i4>
  </property>
  <property fmtid="{D5CDD505-2E9C-101B-9397-08002B2CF9AE}" pid="9" name="PresentationFormat">
    <vt:lpwstr>사용자 지정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13</vt:i4>
  </property>
</Properties>
</file>